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71" r:id="rId8"/>
    <p:sldId id="265" r:id="rId9"/>
    <p:sldId id="274" r:id="rId10"/>
    <p:sldId id="273" r:id="rId11"/>
    <p:sldId id="268" r:id="rId12"/>
    <p:sldId id="275" r:id="rId13"/>
    <p:sldId id="264" r:id="rId14"/>
    <p:sldId id="272" r:id="rId15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5660" autoAdjust="0"/>
  </p:normalViewPr>
  <p:slideViewPr>
    <p:cSldViewPr>
      <p:cViewPr varScale="1">
        <p:scale>
          <a:sx n="93" d="100"/>
          <a:sy n="93" d="100"/>
        </p:scale>
        <p:origin x="1154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/>
          <a:lstStyle>
            <a:lvl1pPr algn="r">
              <a:defRPr sz="1200"/>
            </a:lvl1pPr>
          </a:lstStyle>
          <a:p>
            <a:fld id="{E9733BFE-A963-495E-A413-F12533C20189}" type="datetimeFigureOut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5825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1" tIns="47111" rIns="94221" bIns="4711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1" tIns="47111" rIns="94221" bIns="471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3" y="8917422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 anchor="b"/>
          <a:lstStyle>
            <a:lvl1pPr algn="r">
              <a:defRPr sz="1200"/>
            </a:lvl1pPr>
          </a:lstStyle>
          <a:p>
            <a:fld id="{A5E7372A-EF2A-4FA6-8730-34B1711BD7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0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7372A-EF2A-4FA6-8730-34B1711BD71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4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372A-EF2A-4FA6-8730-34B1711BD71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0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400" dirty="0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533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55337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3D6174E-A518-4A48-8258-EAA8999D78E9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355338" name="Rectangle 1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 sz="1400"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55339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/>
            </a:lvl1pPr>
          </a:lstStyle>
          <a:p>
            <a:fld id="{CB5744C9-C21B-4788-A4D8-78130117D096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5342" name="Group 14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355331" name="Rectangle 3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2" name="Rectangle 4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3" name="Rectangle 5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34" name="Rectangle 6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5340" name="Line 12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341" name="Rectangle 13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1F7841-0350-4ADD-97B2-45BE3FA29B2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010B30-434F-4B12-9323-1101ABB5744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fld id="{220ECA36-7514-4536-BF58-74B06CACE256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354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54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fld id="{6E0A3EC6-7738-4FFF-B396-1E8D7BD63ADE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354329" name="Group 25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354311" name="Line 7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312" name="Rectangle 8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3" name="Rectangle 9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4" name="Rectangle 10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  <p:sp>
          <p:nvSpPr>
            <p:cNvPr id="354315" name="Rectangle 11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5" r:id="rId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377950" indent="-4683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o"/>
        <a:defRPr sz="2400">
          <a:solidFill>
            <a:schemeClr val="tx1"/>
          </a:solidFill>
          <a:latin typeface="+mn-lt"/>
        </a:defRPr>
      </a:lvl3pPr>
      <a:lvl4pPr marL="1827213" indent="-438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2971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hyperlink" Target="https://mmstat.github.io/MMSTA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Mary A. Marion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2"/>
                </a:solidFill>
              </a:rPr>
              <a:t>             Personal Statement</a:t>
            </a:r>
          </a:p>
          <a:p>
            <a:r>
              <a:rPr lang="en-US" sz="4400" dirty="0">
                <a:solidFill>
                  <a:schemeClr val="bg2"/>
                </a:solidFill>
              </a:rPr>
              <a:t>              Career Milestones</a:t>
            </a:r>
          </a:p>
        </p:txBody>
      </p:sp>
      <p:pic>
        <p:nvPicPr>
          <p:cNvPr id="4" name="1.ice breaker speech">
            <a:hlinkClick r:id="" action="ppaction://media"/>
            <a:extLst>
              <a:ext uri="{FF2B5EF4-FFF2-40B4-BE49-F238E27FC236}">
                <a16:creationId xmlns:a16="http://schemas.microsoft.com/office/drawing/2014/main" id="{ED20D553-C8E9-0611-1924-3D49A4B51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6248400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4"/>
    </mc:Choice>
    <mc:Fallback xmlns="">
      <p:transition spd="slow" advTm="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sz="3600" dirty="0"/>
              <a:t>Classification Table with ROC Statistics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7163C-7D19-4329-A106-01E7FBCD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14600"/>
            <a:ext cx="4800601" cy="1676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F61FCF-E8EA-A15F-8B53-63CF57AA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22E9-304E-447D-9C27-DEFC510AB214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73955-5CAD-C761-1AC0-6874477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30534-2C5B-3F88-F30C-7E9838ED20D4}"/>
              </a:ext>
            </a:extLst>
          </p:cNvPr>
          <p:cNvSpPr txBox="1"/>
          <p:nvPr/>
        </p:nvSpPr>
        <p:spPr>
          <a:xfrm>
            <a:off x="501447" y="2101480"/>
            <a:ext cx="460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Table 3.2 Rosner fundamentals of biostatistics, 5</a:t>
            </a:r>
            <a:r>
              <a:rPr lang="en-US" sz="1600" baseline="30000" dirty="0"/>
              <a:t>th</a:t>
            </a:r>
            <a:r>
              <a:rPr lang="en-US" sz="1600" dirty="0"/>
              <a:t> ed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A5275D9-242E-15E1-7074-6799BEEC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5525"/>
              </p:ext>
            </p:extLst>
          </p:nvPr>
        </p:nvGraphicFramePr>
        <p:xfrm>
          <a:off x="1219200" y="4556757"/>
          <a:ext cx="6605410" cy="1624445"/>
        </p:xfrm>
        <a:graphic>
          <a:graphicData uri="http://schemas.openxmlformats.org/drawingml/2006/table">
            <a:tbl>
              <a:tblPr firstRow="1" firstCol="1" bandRow="1"/>
              <a:tblGrid>
                <a:gridCol w="1103948">
                  <a:extLst>
                    <a:ext uri="{9D8B030D-6E8A-4147-A177-3AD203B41FA5}">
                      <a16:colId xmlns:a16="http://schemas.microsoft.com/office/drawing/2014/main" val="464479253"/>
                    </a:ext>
                  </a:extLst>
                </a:gridCol>
                <a:gridCol w="2323652">
                  <a:extLst>
                    <a:ext uri="{9D8B030D-6E8A-4147-A177-3AD203B41FA5}">
                      <a16:colId xmlns:a16="http://schemas.microsoft.com/office/drawing/2014/main" val="2308335017"/>
                    </a:ext>
                  </a:extLst>
                </a:gridCol>
                <a:gridCol w="540751">
                  <a:extLst>
                    <a:ext uri="{9D8B030D-6E8A-4147-A177-3AD203B41FA5}">
                      <a16:colId xmlns:a16="http://schemas.microsoft.com/office/drawing/2014/main" val="1008717837"/>
                    </a:ext>
                  </a:extLst>
                </a:gridCol>
                <a:gridCol w="1478818">
                  <a:extLst>
                    <a:ext uri="{9D8B030D-6E8A-4147-A177-3AD203B41FA5}">
                      <a16:colId xmlns:a16="http://schemas.microsoft.com/office/drawing/2014/main" val="1688511526"/>
                    </a:ext>
                  </a:extLst>
                </a:gridCol>
                <a:gridCol w="1158241">
                  <a:extLst>
                    <a:ext uri="{9D8B030D-6E8A-4147-A177-3AD203B41FA5}">
                      <a16:colId xmlns:a16="http://schemas.microsoft.com/office/drawing/2014/main" val="4214194668"/>
                    </a:ext>
                  </a:extLst>
                </a:gridCol>
              </a:tblGrid>
              <a:tr h="16140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Example of sensitivity and specificity use by an individual patient 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19244"/>
                  </a:ext>
                </a:extLst>
              </a:tr>
              <a:tr h="8535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Actual condition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[radiologist is correct]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success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            = 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repeat test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calculations to increase accuracy are based 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(failure) in individual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after repeats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accuracy increases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------------------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probability (S) increases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95429"/>
                  </a:ext>
                </a:extLst>
              </a:tr>
              <a:tr h="2255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Normal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(33+06)/58 = 66% ~ 67% ~ 2/3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(1/3)</a:t>
                      </a:r>
                      <a:r>
                        <a:rPr lang="en-US" sz="1100" kern="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= 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255462"/>
                  </a:ext>
                </a:extLst>
              </a:tr>
              <a:tr h="1614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Abnormal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(11+33)/51 = 86%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(.14)</a:t>
                      </a:r>
                      <a:r>
                        <a:rPr lang="en-US" sz="1100" kern="1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 </a:t>
                      </a: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= 2%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3452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BF96EAB-3D31-89F8-2328-8CD84DD56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83338"/>
              </p:ext>
            </p:extLst>
          </p:nvPr>
        </p:nvGraphicFramePr>
        <p:xfrm>
          <a:off x="5486399" y="2362200"/>
          <a:ext cx="2590801" cy="1954488"/>
        </p:xfrm>
        <a:graphic>
          <a:graphicData uri="http://schemas.openxmlformats.org/drawingml/2006/table">
            <a:tbl>
              <a:tblPr firstRow="1" firstCol="1" bandRow="1"/>
              <a:tblGrid>
                <a:gridCol w="914401">
                  <a:extLst>
                    <a:ext uri="{9D8B030D-6E8A-4147-A177-3AD203B41FA5}">
                      <a16:colId xmlns:a16="http://schemas.microsoft.com/office/drawing/2014/main" val="40771141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631812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199256"/>
                    </a:ext>
                  </a:extLst>
                </a:gridCol>
              </a:tblGrid>
              <a:tr h="49063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 and specificity of the radiologist ratings according to different test-positive criteria based on the data in table 3.2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71383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Test -positive criteria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Sensitivity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Specificity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89587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614479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32724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59385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.86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.78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796372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.97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27678"/>
                  </a:ext>
                </a:extLst>
              </a:tr>
              <a:tr h="180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964107"/>
                  </a:ext>
                </a:extLst>
              </a:tr>
            </a:tbl>
          </a:graphicData>
        </a:graphic>
      </p:graphicFrame>
      <p:pic>
        <p:nvPicPr>
          <p:cNvPr id="7" name="10.classification table with roc statistics">
            <a:hlinkClick r:id="" action="ppaction://media"/>
            <a:extLst>
              <a:ext uri="{FF2B5EF4-FFF2-40B4-BE49-F238E27FC236}">
                <a16:creationId xmlns:a16="http://schemas.microsoft.com/office/drawing/2014/main" id="{932D6E1F-49EC-035A-B1CC-188A330BF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600" y="6483834"/>
            <a:ext cx="244475" cy="24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218CE-0D48-C7D9-1AEE-29694A5248FD}"/>
              </a:ext>
            </a:extLst>
          </p:cNvPr>
          <p:cNvSpPr txBox="1"/>
          <p:nvPr/>
        </p:nvSpPr>
        <p:spPr>
          <a:xfrm>
            <a:off x="5562600" y="1951929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1331D-F665-7C09-A1BF-61B6785F4C74}"/>
              </a:ext>
            </a:extLst>
          </p:cNvPr>
          <p:cNvSpPr txBox="1"/>
          <p:nvPr/>
        </p:nvSpPr>
        <p:spPr>
          <a:xfrm>
            <a:off x="1143000" y="4143377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Table 3.4 Take Away (apply what I have learned) </a:t>
            </a:r>
          </a:p>
        </p:txBody>
      </p:sp>
    </p:spTree>
    <p:extLst>
      <p:ext uri="{BB962C8B-B14F-4D97-AF65-F5344CB8AC3E}">
        <p14:creationId xmlns:p14="http://schemas.microsoft.com/office/powerpoint/2010/main" val="30524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"/>
    </mc:Choice>
    <mc:Fallback xmlns="">
      <p:transition spd="slow" advTm="1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ROC Curve and the AUC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D3EB183-3FAC-578B-7B4A-ED476145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B3C1-81EC-4360-AD27-40C2CFBDCE8F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D8194-359C-DC70-D60D-2BD7EED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08376-D826-87EC-F770-9B0F24B042D6}"/>
              </a:ext>
            </a:extLst>
          </p:cNvPr>
          <p:cNvSpPr txBox="1"/>
          <p:nvPr/>
        </p:nvSpPr>
        <p:spPr>
          <a:xfrm>
            <a:off x="5867400" y="1905000"/>
            <a:ext cx="2514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Roc curve  -table 3.2</a:t>
            </a:r>
          </a:p>
          <a:p>
            <a:endParaRPr lang="en-US" sz="1000" dirty="0"/>
          </a:p>
          <a:p>
            <a:r>
              <a:rPr lang="en-US" sz="1400" dirty="0"/>
              <a:t>Curve points correspond to cutoff points used to designate test positive for a screening test.</a:t>
            </a:r>
          </a:p>
          <a:p>
            <a:endParaRPr lang="en-US" sz="1000" dirty="0"/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AUC - the probability that the model</a:t>
            </a:r>
            <a:r>
              <a:rPr lang="en-US" sz="14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assign a larger probability to a random positive than a random negative observation. AUC=.89</a:t>
            </a:r>
          </a:p>
          <a:p>
            <a:endParaRPr lang="en-US" sz="1000" dirty="0"/>
          </a:p>
          <a:p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Segoe UI" panose="020B0502040204020203" pitchFamily="34" charset="0"/>
              </a:rPr>
              <a:t>the higher the AUC score, the more likely that correct predictions will be made by the radiologist.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0406-96B4-EEC9-46F7-19095EBB649C}"/>
              </a:ext>
            </a:extLst>
          </p:cNvPr>
          <p:cNvSpPr txBox="1"/>
          <p:nvPr/>
        </p:nvSpPr>
        <p:spPr>
          <a:xfrm flipH="1">
            <a:off x="2438400" y="5602981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Sensitivity   = P[symptom| disease]             = P[ +|+]</a:t>
            </a:r>
          </a:p>
          <a:p>
            <a:r>
              <a:rPr lang="en-US" sz="1400" dirty="0"/>
              <a:t>Specificity   = P [no symptom |no disease]  = P[ -| -]</a:t>
            </a:r>
          </a:p>
          <a:p>
            <a:r>
              <a:rPr lang="en-US" sz="1400" dirty="0"/>
              <a:t>1-Specificity = P [symptom | no disease]    = P[+|-]	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B3B1B-2B6B-96BB-F729-3FDC7D3805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4147056" cy="3520679"/>
          </a:xfrm>
          <a:prstGeom prst="rect">
            <a:avLst/>
          </a:prstGeom>
        </p:spPr>
      </p:pic>
      <p:pic>
        <p:nvPicPr>
          <p:cNvPr id="5" name="11.roc and auc">
            <a:hlinkClick r:id="" action="ppaction://media"/>
            <a:extLst>
              <a:ext uri="{FF2B5EF4-FFF2-40B4-BE49-F238E27FC236}">
                <a16:creationId xmlns:a16="http://schemas.microsoft.com/office/drawing/2014/main" id="{40B10DE1-2217-D330-B460-A4EFE195C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821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"/>
    </mc:Choice>
    <mc:Fallback xmlns="">
      <p:transition spd="slow" advTm="1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7D33-08F4-EDE4-5875-96E9C82E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1447800"/>
          </a:xfrm>
        </p:spPr>
        <p:txBody>
          <a:bodyPr/>
          <a:lstStyle/>
          <a:p>
            <a:r>
              <a:rPr lang="en-US" sz="3200"/>
              <a:t>Trapezoidal Rule –auc computation details</a:t>
            </a:r>
            <a:br>
              <a:rPr lang="en-US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45D7F-99AE-D113-2336-69F020AE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27C72-3FB0-C9C3-1673-57862100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C30E1-7BDD-B854-EA4C-9ECB0878EDB9}"/>
              </a:ext>
            </a:extLst>
          </p:cNvPr>
          <p:cNvSpPr txBox="1"/>
          <p:nvPr/>
        </p:nvSpPr>
        <p:spPr>
          <a:xfrm>
            <a:off x="914400" y="1905000"/>
            <a:ext cx="731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auc</a:t>
            </a:r>
            <a:r>
              <a:rPr lang="en-US" dirty="0"/>
              <a:t>=.5(.94+1.0)(1.0-.43)+</a:t>
            </a:r>
          </a:p>
          <a:p>
            <a:r>
              <a:rPr lang="en-US" dirty="0"/>
              <a:t>.5(.90+.94)(.,43-.33)+</a:t>
            </a:r>
          </a:p>
          <a:p>
            <a:r>
              <a:rPr lang="en-US" dirty="0"/>
              <a:t>.5(.86+.90)(.33-.22)+</a:t>
            </a:r>
          </a:p>
          <a:p>
            <a:r>
              <a:rPr lang="en-US" dirty="0"/>
              <a:t>.5(.65+.86)(.22-.03)+</a:t>
            </a:r>
          </a:p>
          <a:p>
            <a:r>
              <a:rPr lang="en-US" dirty="0"/>
              <a:t>.5(0+.65)(.03-0)=</a:t>
            </a:r>
          </a:p>
          <a:p>
            <a:endParaRPr lang="en-US" dirty="0"/>
          </a:p>
          <a:p>
            <a:r>
              <a:rPr lang="en-US" dirty="0" err="1"/>
              <a:t>auc</a:t>
            </a:r>
            <a:r>
              <a:rPr lang="en-US" dirty="0"/>
              <a:t>=.5(1.94)(.57)+</a:t>
            </a:r>
          </a:p>
          <a:p>
            <a:r>
              <a:rPr lang="en-US" dirty="0"/>
              <a:t>.5(1.84)(.10)+</a:t>
            </a:r>
          </a:p>
          <a:p>
            <a:r>
              <a:rPr lang="en-US" dirty="0"/>
              <a:t>.5(1.76)(.11)+</a:t>
            </a:r>
          </a:p>
          <a:p>
            <a:r>
              <a:rPr lang="en-US" dirty="0"/>
              <a:t>.5(1.51)(.19)+</a:t>
            </a:r>
          </a:p>
          <a:p>
            <a:r>
              <a:rPr lang="en-US" dirty="0"/>
              <a:t>.5(.65)(.03)=</a:t>
            </a:r>
          </a:p>
          <a:p>
            <a:endParaRPr lang="en-US" dirty="0"/>
          </a:p>
          <a:p>
            <a:r>
              <a:rPr lang="en-US" dirty="0" err="1"/>
              <a:t>auc</a:t>
            </a:r>
            <a:r>
              <a:rPr lang="en-US" dirty="0"/>
              <a:t>=.55290+.09200+.09680+.14345+.00975</a:t>
            </a:r>
          </a:p>
          <a:p>
            <a:r>
              <a:rPr lang="en-US" dirty="0"/>
              <a:t>      =.89490</a:t>
            </a:r>
          </a:p>
        </p:txBody>
      </p:sp>
    </p:spTree>
    <p:extLst>
      <p:ext uri="{BB962C8B-B14F-4D97-AF65-F5344CB8AC3E}">
        <p14:creationId xmlns:p14="http://schemas.microsoft.com/office/powerpoint/2010/main" val="199510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037" y="2209800"/>
            <a:ext cx="76962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 am a bit nerdy, of straight sexual orientation, with a never-ending interest in what makes things work. </a:t>
            </a:r>
          </a:p>
          <a:p>
            <a:endParaRPr lang="en-US" sz="2400" dirty="0"/>
          </a:p>
          <a:p>
            <a:r>
              <a:rPr lang="en-US" sz="2400" dirty="0"/>
              <a:t>I constantly study to develop and improve statistically based</a:t>
            </a:r>
          </a:p>
          <a:p>
            <a:r>
              <a:rPr lang="en-US" sz="2400" dirty="0"/>
              <a:t> analytical approaches for problem solving. </a:t>
            </a:r>
          </a:p>
          <a:p>
            <a:endParaRPr lang="en-US" sz="2400" dirty="0"/>
          </a:p>
          <a:p>
            <a:r>
              <a:rPr lang="en-US" sz="2400" dirty="0"/>
              <a:t>I balance my work with an interest in equestrian events </a:t>
            </a:r>
          </a:p>
          <a:p>
            <a:r>
              <a:rPr lang="en-US" sz="2400" dirty="0"/>
              <a:t>and lap swimming.</a:t>
            </a:r>
          </a:p>
          <a:p>
            <a:endParaRPr lang="en-US" sz="2400" dirty="0"/>
          </a:p>
          <a:p>
            <a:r>
              <a:rPr lang="en-US" sz="2400" dirty="0"/>
              <a:t>I enjoy family gatherings and outings.</a:t>
            </a:r>
          </a:p>
        </p:txBody>
      </p:sp>
      <p:pic>
        <p:nvPicPr>
          <p:cNvPr id="4" name="7.summary">
            <a:hlinkClick r:id="" action="ppaction://media"/>
            <a:extLst>
              <a:ext uri="{FF2B5EF4-FFF2-40B4-BE49-F238E27FC236}">
                <a16:creationId xmlns:a16="http://schemas.microsoft.com/office/drawing/2014/main" id="{E343BCA4-4CBB-AC2A-3472-9BA322A04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400800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0CAB-D12E-6119-EB5F-6EB0B676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0B49-11DB-4E69-9A07-82DFC7D4A069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FA0BD-C23F-1026-62A5-43865554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"/>
    </mc:Choice>
    <mc:Fallback xmlns="">
      <p:transition spd="slow" advTm="1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FEF2-5405-EA79-2685-81B8AD1F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D7B92-F790-CE51-50DA-664BFFDF5BB1}"/>
              </a:ext>
            </a:extLst>
          </p:cNvPr>
          <p:cNvSpPr txBox="1"/>
          <p:nvPr/>
        </p:nvSpPr>
        <p:spPr>
          <a:xfrm>
            <a:off x="1371600" y="2590800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icebreaker speech is a beginning for me. </a:t>
            </a:r>
          </a:p>
          <a:p>
            <a:r>
              <a:rPr lang="en-US" sz="2400" dirty="0"/>
              <a:t> I learned new skills in its preparation.</a:t>
            </a:r>
          </a:p>
          <a:p>
            <a:r>
              <a:rPr lang="en-US" sz="2400" dirty="0"/>
              <a:t> result - better future work products.</a:t>
            </a:r>
          </a:p>
          <a:p>
            <a:endParaRPr lang="en-US" sz="2400" dirty="0"/>
          </a:p>
          <a:p>
            <a:r>
              <a:rPr lang="en-US" sz="2400" dirty="0"/>
              <a:t>Thank you for your attention. </a:t>
            </a:r>
          </a:p>
          <a:p>
            <a:r>
              <a:rPr lang="en-US" sz="2400" dirty="0"/>
              <a:t>I hope you learned something new as well. </a:t>
            </a:r>
          </a:p>
          <a:p>
            <a:pPr algn="ctr"/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F527-60D9-2959-8B20-ECB8CB50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FB390-7D6C-4B5C-ABC7-09B083DF4026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FA992-A653-ED91-659D-5AB4CBA4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14.end of ice breaker">
            <a:hlinkClick r:id="" action="ppaction://media"/>
            <a:extLst>
              <a:ext uri="{FF2B5EF4-FFF2-40B4-BE49-F238E27FC236}">
                <a16:creationId xmlns:a16="http://schemas.microsoft.com/office/drawing/2014/main" id="{40A7DCD3-5B3E-1365-2636-0D853DFC2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 flipV="1">
            <a:off x="8481219" y="6425310"/>
            <a:ext cx="411162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2362200"/>
            <a:ext cx="7848600" cy="3416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My </a:t>
            </a:r>
            <a:r>
              <a:rPr lang="en-US" sz="3600" dirty="0">
                <a:solidFill>
                  <a:schemeClr val="tx1"/>
                </a:solidFill>
              </a:rPr>
              <a:t>name is Mary A. Marion. I am an applied statistician who applies mathematical theory to my projects.  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My tools include a statistics library and state of the art computer setup.</a:t>
            </a:r>
          </a:p>
        </p:txBody>
      </p:sp>
      <p:pic>
        <p:nvPicPr>
          <p:cNvPr id="4" name="2.introduction">
            <a:hlinkClick r:id="" action="ppaction://media"/>
            <a:extLst>
              <a:ext uri="{FF2B5EF4-FFF2-40B4-BE49-F238E27FC236}">
                <a16:creationId xmlns:a16="http://schemas.microsoft.com/office/drawing/2014/main" id="{48EC0C71-BCD6-5567-A9EB-7CE9513FA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6220994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90D7B-23F8-E813-7E0D-84239A8D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DE18-E40B-4A0C-9A29-A38AB6F5B59A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0CFE-0486-72AB-E9DC-BE30D77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0"/>
    </mc:Choice>
    <mc:Fallback xmlns="">
      <p:transition spd="slow" advTm="1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Credentials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49847"/>
              </p:ext>
            </p:extLst>
          </p:nvPr>
        </p:nvGraphicFramePr>
        <p:xfrm>
          <a:off x="968555" y="1905000"/>
          <a:ext cx="7740071" cy="41801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Nickname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School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RIT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Rochester Institute of Technology College of Science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M.S. Applied Statistics    2023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KSU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Kansas State University College of Science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99681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Statistics 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UVA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 University of Virginia  College of Arts &amp; Sciences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Statistics 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VT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Virginia Tech College of Science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Statistics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GMU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George Mason University College of Science and Engineering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Mathematics and Statistics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GWU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 George Washington University College of Arts &amp; Sciences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M.S. Statistics               1976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AU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American University College of Arts &amp; Sciences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Statistics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UNO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University of Nebraska at Omaha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B.A. Mathematics        1969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MU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Marquette University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Physical Therapy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CST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College of St. Teresa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College of Arts &amp; Sciences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Mathematics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IPE, stat.com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Institute for Professional Education, statistics.com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Statistics, predictive analytics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SAS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SAS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 Institute Inc. 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24 CEU in Statistics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58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PACKAGES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JMP, SAS, SPSS, Minitab, Design Expert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,  </a:t>
                      </a:r>
                      <a:r>
                        <a:rPr lang="en-US" sz="1200" b="1" baseline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Matlab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, Mathematica,  R,  RStudio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Statistics, DOE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/>
                        </a:rPr>
                        <a:t> and Mathematics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3.academic credentials">
            <a:hlinkClick r:id="" action="ppaction://media"/>
            <a:extLst>
              <a:ext uri="{FF2B5EF4-FFF2-40B4-BE49-F238E27FC236}">
                <a16:creationId xmlns:a16="http://schemas.microsoft.com/office/drawing/2014/main" id="{11131A73-B43F-17F9-6EA1-F3ADBB8C7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3400" y="6339534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7A5D-EC01-E8C4-C8E2-54C11A8C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B272-44EF-4456-BA05-1D7609830C4B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390A0-41BA-0924-7562-72760036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9"/>
    </mc:Choice>
    <mc:Fallback xmlns="">
      <p:transition spd="slow" advTm="20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1"/>
            <a:ext cx="6705600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Location: private industry, federal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use physical science and engineering data to resolve questions of product effectiveness.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 apply mathematical statistics to quality control,  hypothesis testing,  DOE and statistical analyses.   </a:t>
            </a:r>
            <a:endParaRPr lang="en-US" sz="2400" dirty="0"/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 I do environmental risk assessment and biostatistical analyses.</a:t>
            </a:r>
            <a:endParaRPr lang="en-US" sz="2400" dirty="0"/>
          </a:p>
        </p:txBody>
      </p:sp>
      <p:pic>
        <p:nvPicPr>
          <p:cNvPr id="3" name="4.work experience">
            <a:hlinkClick r:id="" action="ppaction://media"/>
            <a:extLst>
              <a:ext uri="{FF2B5EF4-FFF2-40B4-BE49-F238E27FC236}">
                <a16:creationId xmlns:a16="http://schemas.microsoft.com/office/drawing/2014/main" id="{7EFAC674-76B5-3F4C-A0C1-36EAD4C12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800" y="6477000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F92C1-2848-479C-FD34-634F7C79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B677-369D-4C30-82CE-4A64AC0CDE2F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3E1F-8046-D626-049D-4C4ECF04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33"/>
    </mc:Choice>
    <mc:Fallback xmlns="">
      <p:transition spd="slow" advTm="27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Ethic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438400"/>
            <a:ext cx="7514814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RIT, my most recent academic endeavor,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blended technology, mathematics, and 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statistics to inspire problem-solving through</a:t>
            </a:r>
          </a:p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creativity and innovation.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I believe in teamwork, cooperation and </a:t>
            </a:r>
          </a:p>
          <a:p>
            <a:r>
              <a:rPr lang="en-US" sz="3200" dirty="0"/>
              <a:t>quality of work for your organization.</a:t>
            </a:r>
          </a:p>
        </p:txBody>
      </p:sp>
      <p:pic>
        <p:nvPicPr>
          <p:cNvPr id="4" name="5.work ethic">
            <a:hlinkClick r:id="" action="ppaction://media"/>
            <a:extLst>
              <a:ext uri="{FF2B5EF4-FFF2-40B4-BE49-F238E27FC236}">
                <a16:creationId xmlns:a16="http://schemas.microsoft.com/office/drawing/2014/main" id="{727AFFA3-84E7-7352-78A1-67016B9E2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0" y="6400800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B961-49A3-E6B0-EB64-021A0C29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A001-8D8F-4165-9CC2-A875BC3C8A8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B9FAE-8F15-F391-D26C-4EF3BFC0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"/>
    </mc:Choice>
    <mc:Fallback xmlns="">
      <p:transition spd="slow" advTm="1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pPr algn="ctr"/>
            <a:r>
              <a:rPr lang="en-US" dirty="0"/>
              <a:t>My Goal is Excellence in Statistics.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59" y="4036757"/>
            <a:ext cx="3276600" cy="237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1ABF4-49B5-FEEB-579F-0FC86E142F84}"/>
              </a:ext>
            </a:extLst>
          </p:cNvPr>
          <p:cNvSpPr txBox="1"/>
          <p:nvPr/>
        </p:nvSpPr>
        <p:spPr>
          <a:xfrm flipH="1">
            <a:off x="579119" y="2164081"/>
            <a:ext cx="8006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believe this is best achieved by constant practice and the helping of others in their analyses and educational pursuits.</a:t>
            </a:r>
          </a:p>
        </p:txBody>
      </p:sp>
      <p:pic>
        <p:nvPicPr>
          <p:cNvPr id="4" name="6.goal is excellence">
            <a:hlinkClick r:id="" action="ppaction://media"/>
            <a:extLst>
              <a:ext uri="{FF2B5EF4-FFF2-40B4-BE49-F238E27FC236}">
                <a16:creationId xmlns:a16="http://schemas.microsoft.com/office/drawing/2014/main" id="{693EC170-DD76-3708-6558-B6BC0A81A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6413078"/>
            <a:ext cx="244475" cy="2444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3FF22-41E0-B25C-A324-50C75BBF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1EE1-E22B-48A5-9BB3-E7004361BDC5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17BC1-97E0-D4BD-2F38-5DC91D10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3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1"/>
    </mc:Choice>
    <mc:Fallback xmlns="">
      <p:transition spd="slow" advTm="2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44E8-ACD4-D54F-B8D0-EF087807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Transition from Abstract to Work Examples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33B3-4376-D13B-4D8F-2A4AAB045028}"/>
              </a:ext>
            </a:extLst>
          </p:cNvPr>
          <p:cNvSpPr txBox="1"/>
          <p:nvPr/>
        </p:nvSpPr>
        <p:spPr>
          <a:xfrm>
            <a:off x="838200" y="2133600"/>
            <a:ext cx="7162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Science: Titanic Dataset -  survivor characteristics were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                    examined from that fatal disaster using machine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                    learning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Biostatistics: in Rosner’s Fundamentals of Biostatistics </a:t>
            </a:r>
          </a:p>
          <a:p>
            <a:r>
              <a:rPr lang="en-US" sz="2000" dirty="0"/>
              <a:t>     Radiology study of CT image ratings by actual disease status. </a:t>
            </a:r>
          </a:p>
          <a:p>
            <a:r>
              <a:rPr lang="en-US" sz="2000" dirty="0"/>
              <a:t>                       roc curves were used  to examine different cut-off                 </a:t>
            </a:r>
          </a:p>
          <a:p>
            <a:r>
              <a:rPr lang="en-US" sz="2000" dirty="0"/>
              <a:t>                       points to designate test positive.</a:t>
            </a:r>
          </a:p>
          <a:p>
            <a:r>
              <a:rPr lang="en-US" sz="2000" dirty="0"/>
              <a:t>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See </a:t>
            </a:r>
            <a:r>
              <a:rPr lang="en-US" sz="2000" dirty="0">
                <a:hlinkClick r:id="rId4"/>
              </a:rPr>
              <a:t>Mary Marion's MMSTAT WEB</a:t>
            </a:r>
            <a:r>
              <a:rPr lang="en-US" sz="2000" dirty="0"/>
              <a:t> for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1ABBD-068E-591F-555C-DC0BBE7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11D5A-1A7A-4545-87A1-8213942B8017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B4D3-0864-5ECF-ED1A-442A9AB7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7.transitioning-abstract to work examples">
            <a:hlinkClick r:id="" action="ppaction://media"/>
            <a:extLst>
              <a:ext uri="{FF2B5EF4-FFF2-40B4-BE49-F238E27FC236}">
                <a16:creationId xmlns:a16="http://schemas.microsoft.com/office/drawing/2014/main" id="{B215670C-6357-BB06-98DB-CA0FE6661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3"/>
    </mc:Choice>
    <mc:Fallback xmlns="">
      <p:transition spd="slow" advTm="2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Machine Learning Statistics - Titanic Study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3D70B7E1-0B91-4F1C-859C-BF99022E60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00200" y="2064067"/>
            <a:ext cx="5105400" cy="28127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95A52-DC29-4F2B-4774-F17D8512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697F-3E96-4552-89B4-67077F2FA95B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BF3D-569C-F594-D9FB-7C7D4458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F898F-B8FF-DBC9-AF0C-7F84C84A1160}"/>
              </a:ext>
            </a:extLst>
          </p:cNvPr>
          <p:cNvSpPr txBox="1"/>
          <p:nvPr/>
        </p:nvSpPr>
        <p:spPr>
          <a:xfrm>
            <a:off x="2057400" y="4985772"/>
            <a:ext cx="51815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 – survival (yes=1 or no=0,)</a:t>
            </a:r>
          </a:p>
          <a:p>
            <a:r>
              <a:rPr lang="en-US" sz="13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SibSp</a:t>
            </a: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  </a:t>
            </a:r>
            <a:r>
              <a:rPr lang="en-US" sz="130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 of siblings or spouse a passenger had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Parch - Number of parents/children/nanny aboard the Titanic</a:t>
            </a:r>
          </a:p>
          <a:p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Embarked –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Southampton, England</a:t>
            </a:r>
          </a:p>
          <a:p>
            <a:r>
              <a:rPr lang="en-US" sz="1400" dirty="0">
                <a:latin typeface="Calibri" panose="020F0502020204030204" pitchFamily="34" charset="0"/>
              </a:rPr>
              <a:t>                    </a:t>
            </a:r>
            <a:r>
              <a:rPr lang="en-US" sz="1400" i="0" dirty="0">
                <a:effectLst/>
                <a:latin typeface="Calibri" panose="020F0502020204030204" pitchFamily="34" charset="0"/>
              </a:rPr>
              <a:t>  Cherbourg ,France</a:t>
            </a:r>
          </a:p>
          <a:p>
            <a:r>
              <a:rPr lang="en-US" sz="1400" i="0" dirty="0">
                <a:effectLst/>
                <a:latin typeface="Calibri" panose="020F0502020204030204" pitchFamily="34" charset="0"/>
              </a:rPr>
              <a:t>                     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Queenstown</a:t>
            </a:r>
            <a:r>
              <a:rPr lang="en-US" sz="1400" dirty="0" err="1">
                <a:latin typeface="Calibri" panose="020F0502020204030204" pitchFamily="34" charset="0"/>
              </a:rPr>
              <a:t>,</a:t>
            </a:r>
            <a:r>
              <a:rPr lang="en-US" sz="1400" i="0" dirty="0" err="1">
                <a:effectLst/>
                <a:latin typeface="Calibri" panose="020F0502020204030204" pitchFamily="34" charset="0"/>
              </a:rPr>
              <a:t>Ireland</a:t>
            </a:r>
            <a:endParaRPr lang="en-US" sz="13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8.ML statistics -titanic study">
            <a:hlinkClick r:id="" action="ppaction://media"/>
            <a:extLst>
              <a:ext uri="{FF2B5EF4-FFF2-40B4-BE49-F238E27FC236}">
                <a16:creationId xmlns:a16="http://schemas.microsoft.com/office/drawing/2014/main" id="{485B426F-8137-7B92-1366-DD5F9BEEF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8409521" y="6488618"/>
            <a:ext cx="244475" cy="1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"/>
    </mc:Choice>
    <mc:Fallback xmlns="">
      <p:transition spd="slow" advTm="13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5676-333E-19E4-39C6-3AF42A69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eceiver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perating </a:t>
            </a:r>
            <a:r>
              <a:rPr lang="en-US" sz="3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haracteristic </a:t>
            </a:r>
            <a:r>
              <a:rPr lang="en-US" sz="3200" spc="-15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spc="-15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urve (ROC)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76425-0E44-508B-D19D-AA0D19BA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7841-0350-4ADD-97B2-45BE3FA29B2C}" type="datetime1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CAF22-1DAC-87DF-2887-0D307FA6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10B30-434F-4B12-9323-1101ABB574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385C8-4F86-362A-AC3D-DEA9339126C2}"/>
              </a:ext>
            </a:extLst>
          </p:cNvPr>
          <p:cNvSpPr txBox="1"/>
          <p:nvPr/>
        </p:nvSpPr>
        <p:spPr>
          <a:xfrm>
            <a:off x="1371600" y="2362200"/>
            <a:ext cx="6553200" cy="3604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572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spc="-15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graphical </a:t>
            </a:r>
            <a:r>
              <a:rPr lang="en-US" sz="2400" spc="-2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that illustrates the diagnostic </a:t>
            </a:r>
            <a:r>
              <a:rPr lang="en-US" sz="2400" spc="-35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ability of a binary classifier system </a:t>
            </a:r>
            <a:r>
              <a:rPr lang="en-US" sz="2400" spc="-35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(survival/no survival) </a:t>
            </a:r>
            <a:r>
              <a:rPr lang="en-US" sz="2400" spc="-35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sz="2400" spc="-4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discrimination threshold is varied. </a:t>
            </a:r>
          </a:p>
          <a:p>
            <a:pPr marR="4572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400" spc="-40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4572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spc="-45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 of the true </a:t>
            </a:r>
            <a:r>
              <a:rPr lang="en-US" sz="2400" spc="-35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 rate (TPR) against the false </a:t>
            </a:r>
            <a:r>
              <a:rPr lang="en-US" sz="24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 rate (FPR) or 1-FPR at various </a:t>
            </a:r>
            <a:r>
              <a:rPr lang="en-US" sz="2400" spc="-2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threshold settings.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9.roc">
            <a:hlinkClick r:id="" action="ppaction://media"/>
            <a:extLst>
              <a:ext uri="{FF2B5EF4-FFF2-40B4-BE49-F238E27FC236}">
                <a16:creationId xmlns:a16="http://schemas.microsoft.com/office/drawing/2014/main" id="{3BDBE1A2-E53A-2518-4FB3-68992763C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0" y="647700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Office Theme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2829</TotalTime>
  <Words>1021</Words>
  <Application>Microsoft Office PowerPoint</Application>
  <PresentationFormat>On-screen Show (4:3)</PresentationFormat>
  <Paragraphs>210</Paragraphs>
  <Slides>14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Times New Roman</vt:lpstr>
      <vt:lpstr>Verdana</vt:lpstr>
      <vt:lpstr>Wingdings</vt:lpstr>
      <vt:lpstr>Quadrant</vt:lpstr>
      <vt:lpstr>Mary A. Marion</vt:lpstr>
      <vt:lpstr>Introduction</vt:lpstr>
      <vt:lpstr>Academic Credentials</vt:lpstr>
      <vt:lpstr>Work Experience</vt:lpstr>
      <vt:lpstr>Work Ethic</vt:lpstr>
      <vt:lpstr>My Goal is Excellence in Statistics.</vt:lpstr>
      <vt:lpstr>Transition from Abstract to Work Examples </vt:lpstr>
      <vt:lpstr>Machine Learning Statistics - Titanic Study</vt:lpstr>
      <vt:lpstr>Receiver Operating Characteristic Curve (ROC)</vt:lpstr>
      <vt:lpstr>  Classification Table with ROC Statistics</vt:lpstr>
      <vt:lpstr>  ROC Curve and the AUC</vt:lpstr>
      <vt:lpstr>Trapezoidal Rule –auc computation details </vt:lpstr>
      <vt:lpstr>Summary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</dc:creator>
  <cp:lastModifiedBy>Mary A. Marion</cp:lastModifiedBy>
  <cp:revision>122</cp:revision>
  <cp:lastPrinted>2023-09-25T13:42:39Z</cp:lastPrinted>
  <dcterms:created xsi:type="dcterms:W3CDTF">2008-03-12T16:46:12Z</dcterms:created>
  <dcterms:modified xsi:type="dcterms:W3CDTF">2023-09-29T17:46:13Z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